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399" r:id="rId3"/>
    <p:sldId id="400" r:id="rId4"/>
    <p:sldId id="401" r:id="rId5"/>
    <p:sldId id="402" r:id="rId6"/>
    <p:sldId id="403" r:id="rId7"/>
    <p:sldId id="404" r:id="rId8"/>
    <p:sldId id="360"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740"/>
    <p:restoredTop sz="85304"/>
  </p:normalViewPr>
  <p:slideViewPr>
    <p:cSldViewPr snapToGrid="0" snapToObjects="1">
      <p:cViewPr varScale="1">
        <p:scale>
          <a:sx n="81" d="100"/>
          <a:sy n="81" d="100"/>
        </p:scale>
        <p:origin x="24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6D1F4-2FAF-884A-8FD1-E97AE9CBF8FA}" type="datetimeFigureOut">
              <a:rPr lang="en-US" smtClean="0"/>
              <a:t>12/29/18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64E560-F360-8440-B4C5-80639C2C1A9A}" type="slidenum">
              <a:rPr lang="en-US" smtClean="0"/>
              <a:t>‹#›</a:t>
            </a:fld>
            <a:endParaRPr lang="en-US"/>
          </a:p>
        </p:txBody>
      </p:sp>
    </p:spTree>
    <p:extLst>
      <p:ext uri="{BB962C8B-B14F-4D97-AF65-F5344CB8AC3E}">
        <p14:creationId xmlns:p14="http://schemas.microsoft.com/office/powerpoint/2010/main" val="643464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64E560-F360-8440-B4C5-80639C2C1A9A}" type="slidenum">
              <a:rPr lang="en-US" smtClean="0"/>
              <a:t>3</a:t>
            </a:fld>
            <a:endParaRPr lang="en-US"/>
          </a:p>
        </p:txBody>
      </p:sp>
    </p:spTree>
    <p:extLst>
      <p:ext uri="{BB962C8B-B14F-4D97-AF65-F5344CB8AC3E}">
        <p14:creationId xmlns:p14="http://schemas.microsoft.com/office/powerpoint/2010/main" val="197342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64E560-F360-8440-B4C5-80639C2C1A9A}" type="slidenum">
              <a:rPr lang="en-US" smtClean="0"/>
              <a:t>4</a:t>
            </a:fld>
            <a:endParaRPr lang="en-US"/>
          </a:p>
        </p:txBody>
      </p:sp>
    </p:spTree>
    <p:extLst>
      <p:ext uri="{BB962C8B-B14F-4D97-AF65-F5344CB8AC3E}">
        <p14:creationId xmlns:p14="http://schemas.microsoft.com/office/powerpoint/2010/main" val="56895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127D62-1235-324A-AB90-AD3194E13D6D}" type="datetimeFigureOut">
              <a:rPr lang="en-US" smtClean="0"/>
              <a:t>12/29/18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02F3-AFF4-AA4A-B84F-336A8FBD4E88}" type="slidenum">
              <a:rPr lang="en-US" smtClean="0"/>
              <a:t>‹#›</a:t>
            </a:fld>
            <a:endParaRPr lang="en-US"/>
          </a:p>
        </p:txBody>
      </p:sp>
      <p:pic>
        <p:nvPicPr>
          <p:cNvPr id="7" name="Picture 6"/>
          <p:cNvPicPr>
            <a:picLocks noChangeAspect="1"/>
          </p:cNvPicPr>
          <p:nvPr userDrawn="1"/>
        </p:nvPicPr>
        <p:blipFill>
          <a:blip r:embed="rId2"/>
          <a:stretch>
            <a:fillRect/>
          </a:stretch>
        </p:blipFill>
        <p:spPr>
          <a:xfrm>
            <a:off x="0" y="352838"/>
            <a:ext cx="9144000" cy="1432560"/>
          </a:xfrm>
          <a:prstGeom prst="rect">
            <a:avLst/>
          </a:prstGeom>
        </p:spPr>
      </p:pic>
    </p:spTree>
    <p:extLst>
      <p:ext uri="{BB962C8B-B14F-4D97-AF65-F5344CB8AC3E}">
        <p14:creationId xmlns:p14="http://schemas.microsoft.com/office/powerpoint/2010/main" val="3054251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127D62-1235-324A-AB90-AD3194E13D6D}" type="datetimeFigureOut">
              <a:rPr lang="en-US" smtClean="0"/>
              <a:t>12/29/18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02F3-AFF4-AA4A-B84F-336A8FBD4E88}" type="slidenum">
              <a:rPr lang="en-US" smtClean="0"/>
              <a:t>‹#›</a:t>
            </a:fld>
            <a:endParaRPr lang="en-US"/>
          </a:p>
        </p:txBody>
      </p:sp>
    </p:spTree>
    <p:extLst>
      <p:ext uri="{BB962C8B-B14F-4D97-AF65-F5344CB8AC3E}">
        <p14:creationId xmlns:p14="http://schemas.microsoft.com/office/powerpoint/2010/main" val="3701017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127D62-1235-324A-AB90-AD3194E13D6D}" type="datetimeFigureOut">
              <a:rPr lang="en-US" smtClean="0"/>
              <a:t>12/29/18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02F3-AFF4-AA4A-B84F-336A8FBD4E88}" type="slidenum">
              <a:rPr lang="en-US" smtClean="0"/>
              <a:t>‹#›</a:t>
            </a:fld>
            <a:endParaRPr lang="en-US"/>
          </a:p>
        </p:txBody>
      </p:sp>
    </p:spTree>
    <p:extLst>
      <p:ext uri="{BB962C8B-B14F-4D97-AF65-F5344CB8AC3E}">
        <p14:creationId xmlns:p14="http://schemas.microsoft.com/office/powerpoint/2010/main" val="2024930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8853" y="688669"/>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127D62-1235-324A-AB90-AD3194E13D6D}" type="datetimeFigureOut">
              <a:rPr lang="en-US" smtClean="0"/>
              <a:t>12/29/18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02F3-AFF4-AA4A-B84F-336A8FBD4E88}" type="slidenum">
              <a:rPr lang="en-US" smtClean="0"/>
              <a:t>‹#›</a:t>
            </a:fld>
            <a:endParaRPr lang="en-US"/>
          </a:p>
        </p:txBody>
      </p:sp>
      <p:pic>
        <p:nvPicPr>
          <p:cNvPr id="7" name="Picture 6"/>
          <p:cNvPicPr>
            <a:picLocks noChangeAspect="1"/>
          </p:cNvPicPr>
          <p:nvPr userDrawn="1"/>
        </p:nvPicPr>
        <p:blipFill>
          <a:blip r:embed="rId2"/>
          <a:stretch>
            <a:fillRect/>
          </a:stretch>
        </p:blipFill>
        <p:spPr>
          <a:xfrm>
            <a:off x="0" y="0"/>
            <a:ext cx="9144000" cy="688669"/>
          </a:xfrm>
          <a:prstGeom prst="rect">
            <a:avLst/>
          </a:prstGeom>
        </p:spPr>
      </p:pic>
    </p:spTree>
    <p:extLst>
      <p:ext uri="{BB962C8B-B14F-4D97-AF65-F5344CB8AC3E}">
        <p14:creationId xmlns:p14="http://schemas.microsoft.com/office/powerpoint/2010/main" val="509440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127D62-1235-324A-AB90-AD3194E13D6D}" type="datetimeFigureOut">
              <a:rPr lang="en-US" smtClean="0"/>
              <a:t>12/29/18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202F3-AFF4-AA4A-B84F-336A8FBD4E88}" type="slidenum">
              <a:rPr lang="en-US" smtClean="0"/>
              <a:t>‹#›</a:t>
            </a:fld>
            <a:endParaRPr lang="en-US"/>
          </a:p>
        </p:txBody>
      </p:sp>
    </p:spTree>
    <p:extLst>
      <p:ext uri="{BB962C8B-B14F-4D97-AF65-F5344CB8AC3E}">
        <p14:creationId xmlns:p14="http://schemas.microsoft.com/office/powerpoint/2010/main" val="1924620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127D62-1235-324A-AB90-AD3194E13D6D}" type="datetimeFigureOut">
              <a:rPr lang="en-US" smtClean="0"/>
              <a:t>12/29/18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02F3-AFF4-AA4A-B84F-336A8FBD4E88}" type="slidenum">
              <a:rPr lang="en-US" smtClean="0"/>
              <a:t>‹#›</a:t>
            </a:fld>
            <a:endParaRPr lang="en-US"/>
          </a:p>
        </p:txBody>
      </p:sp>
    </p:spTree>
    <p:extLst>
      <p:ext uri="{BB962C8B-B14F-4D97-AF65-F5344CB8AC3E}">
        <p14:creationId xmlns:p14="http://schemas.microsoft.com/office/powerpoint/2010/main" val="4122154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127D62-1235-324A-AB90-AD3194E13D6D}" type="datetimeFigureOut">
              <a:rPr lang="en-US" smtClean="0"/>
              <a:t>12/29/18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202F3-AFF4-AA4A-B84F-336A8FBD4E88}" type="slidenum">
              <a:rPr lang="en-US" smtClean="0"/>
              <a:t>‹#›</a:t>
            </a:fld>
            <a:endParaRPr lang="en-US"/>
          </a:p>
        </p:txBody>
      </p:sp>
    </p:spTree>
    <p:extLst>
      <p:ext uri="{BB962C8B-B14F-4D97-AF65-F5344CB8AC3E}">
        <p14:creationId xmlns:p14="http://schemas.microsoft.com/office/powerpoint/2010/main" val="3204451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127D62-1235-324A-AB90-AD3194E13D6D}" type="datetimeFigureOut">
              <a:rPr lang="en-US" smtClean="0"/>
              <a:t>12/29/18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202F3-AFF4-AA4A-B84F-336A8FBD4E88}" type="slidenum">
              <a:rPr lang="en-US" smtClean="0"/>
              <a:t>‹#›</a:t>
            </a:fld>
            <a:endParaRPr lang="en-US"/>
          </a:p>
        </p:txBody>
      </p:sp>
    </p:spTree>
    <p:extLst>
      <p:ext uri="{BB962C8B-B14F-4D97-AF65-F5344CB8AC3E}">
        <p14:creationId xmlns:p14="http://schemas.microsoft.com/office/powerpoint/2010/main" val="312279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127D62-1235-324A-AB90-AD3194E13D6D}" type="datetimeFigureOut">
              <a:rPr lang="en-US" smtClean="0"/>
              <a:t>12/29/18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202F3-AFF4-AA4A-B84F-336A8FBD4E88}" type="slidenum">
              <a:rPr lang="en-US" smtClean="0"/>
              <a:t>‹#›</a:t>
            </a:fld>
            <a:endParaRPr lang="en-US"/>
          </a:p>
        </p:txBody>
      </p:sp>
    </p:spTree>
    <p:extLst>
      <p:ext uri="{BB962C8B-B14F-4D97-AF65-F5344CB8AC3E}">
        <p14:creationId xmlns:p14="http://schemas.microsoft.com/office/powerpoint/2010/main" val="2795087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127D62-1235-324A-AB90-AD3194E13D6D}" type="datetimeFigureOut">
              <a:rPr lang="en-US" smtClean="0"/>
              <a:t>12/29/18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02F3-AFF4-AA4A-B84F-336A8FBD4E88}" type="slidenum">
              <a:rPr lang="en-US" smtClean="0"/>
              <a:t>‹#›</a:t>
            </a:fld>
            <a:endParaRPr lang="en-US"/>
          </a:p>
        </p:txBody>
      </p:sp>
    </p:spTree>
    <p:extLst>
      <p:ext uri="{BB962C8B-B14F-4D97-AF65-F5344CB8AC3E}">
        <p14:creationId xmlns:p14="http://schemas.microsoft.com/office/powerpoint/2010/main" val="1123605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127D62-1235-324A-AB90-AD3194E13D6D}" type="datetimeFigureOut">
              <a:rPr lang="en-US" smtClean="0"/>
              <a:t>12/29/18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202F3-AFF4-AA4A-B84F-336A8FBD4E88}" type="slidenum">
              <a:rPr lang="en-US" smtClean="0"/>
              <a:t>‹#›</a:t>
            </a:fld>
            <a:endParaRPr lang="en-US"/>
          </a:p>
        </p:txBody>
      </p:sp>
    </p:spTree>
    <p:extLst>
      <p:ext uri="{BB962C8B-B14F-4D97-AF65-F5344CB8AC3E}">
        <p14:creationId xmlns:p14="http://schemas.microsoft.com/office/powerpoint/2010/main" val="11888460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68853" y="205298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127D62-1235-324A-AB90-AD3194E13D6D}" type="datetimeFigureOut">
              <a:rPr lang="en-US" smtClean="0"/>
              <a:t>12/29/18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202F3-AFF4-AA4A-B84F-336A8FBD4E88}" type="slidenum">
              <a:rPr lang="en-US" smtClean="0"/>
              <a:t>‹#›</a:t>
            </a:fld>
            <a:endParaRPr lang="en-US"/>
          </a:p>
        </p:txBody>
      </p:sp>
    </p:spTree>
    <p:extLst>
      <p:ext uri="{BB962C8B-B14F-4D97-AF65-F5344CB8AC3E}">
        <p14:creationId xmlns:p14="http://schemas.microsoft.com/office/powerpoint/2010/main" val="1568521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3.png"/><Relationship Id="rId1" Type="http://schemas.openxmlformats.org/officeDocument/2006/relationships/tags" Target="../tags/tag1.xml"/><Relationship Id="rId2" Type="http://schemas.openxmlformats.org/officeDocument/2006/relationships/tags" Target="../tags/tag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microsoft.com/office/2007/relationships/hdphoto" Target="../media/hdphoto2.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custDataLst>
              <p:tags r:id="rId1"/>
            </p:custDataLst>
          </p:nvPr>
        </p:nvSpPr>
        <p:spPr bwMode="auto">
          <a:xfrm>
            <a:off x="1351729" y="1815299"/>
            <a:ext cx="6180137" cy="147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5400" b="1" dirty="0" smtClean="0">
                <a:solidFill>
                  <a:srgbClr val="0000FF"/>
                </a:solidFill>
              </a:rPr>
              <a:t>Adv. Biopharmaceutics </a:t>
            </a:r>
            <a:endParaRPr lang="en-US" sz="5400" b="1" dirty="0">
              <a:solidFill>
                <a:srgbClr val="0000FF"/>
              </a:solidFill>
            </a:endParaRPr>
          </a:p>
        </p:txBody>
      </p:sp>
      <p:sp>
        <p:nvSpPr>
          <p:cNvPr id="5" name="Subtitle 2"/>
          <p:cNvSpPr txBox="1">
            <a:spLocks/>
          </p:cNvSpPr>
          <p:nvPr>
            <p:custDataLst>
              <p:tags r:id="rId2"/>
            </p:custDataLst>
          </p:nvPr>
        </p:nvSpPr>
        <p:spPr bwMode="auto">
          <a:xfrm>
            <a:off x="1808928" y="3777650"/>
            <a:ext cx="4641079" cy="138499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defRPr sz="2800" b="1">
                <a:ln w="10160">
                  <a:solidFill>
                    <a:schemeClr val="accent5"/>
                  </a:solidFill>
                  <a:prstDash val="solid"/>
                </a:ln>
                <a:solidFill>
                  <a:sysClr val="windowText" lastClr="000000"/>
                </a:solidFill>
                <a:effectLst>
                  <a:outerShdw blurRad="38100" dist="22860" dir="5400000" algn="tl" rotWithShape="0">
                    <a:srgbClr val="000000">
                      <a:alpha val="30000"/>
                    </a:srgbClr>
                  </a:outerShdw>
                </a:effectLst>
              </a:defRPr>
            </a:lvl1pPr>
          </a:lstStyle>
          <a:p>
            <a:pPr algn="ctr"/>
            <a:r>
              <a:rPr lang="en-US" dirty="0"/>
              <a:t>Dr. Mohammed Sabbar</a:t>
            </a:r>
          </a:p>
          <a:p>
            <a:pPr algn="ctr"/>
            <a:r>
              <a:rPr lang="en-US" dirty="0"/>
              <a:t>College Of Pharmacy - </a:t>
            </a:r>
            <a:r>
              <a:rPr lang="en-US" dirty="0" err="1"/>
              <a:t>Basrah</a:t>
            </a:r>
            <a:r>
              <a:rPr lang="en-US" dirty="0"/>
              <a:t> </a:t>
            </a:r>
          </a:p>
          <a:p>
            <a:pPr algn="ctr"/>
            <a:r>
              <a:rPr lang="en-US" dirty="0" smtClean="0"/>
              <a:t>3</a:t>
            </a:r>
            <a:r>
              <a:rPr lang="en-US" baseline="30000" dirty="0" smtClean="0"/>
              <a:t>rd</a:t>
            </a:r>
            <a:r>
              <a:rPr lang="en-US" dirty="0" smtClean="0"/>
              <a:t>  </a:t>
            </a:r>
            <a:r>
              <a:rPr lang="en-US" dirty="0"/>
              <a:t>Oct. </a:t>
            </a:r>
            <a:r>
              <a:rPr lang="en-US" dirty="0" smtClean="0"/>
              <a:t>2018</a:t>
            </a:r>
            <a:endParaRPr lang="en-US" dirty="0"/>
          </a:p>
        </p:txBody>
      </p:sp>
      <p:sp>
        <p:nvSpPr>
          <p:cNvPr id="3" name="Rectangle 2"/>
          <p:cNvSpPr/>
          <p:nvPr/>
        </p:nvSpPr>
        <p:spPr>
          <a:xfrm>
            <a:off x="1103587" y="5470305"/>
            <a:ext cx="4477690" cy="523220"/>
          </a:xfrm>
          <a:prstGeom prst="rect">
            <a:avLst/>
          </a:prstGeom>
        </p:spPr>
        <p:txBody>
          <a:bodyPr wrap="square">
            <a:spAutoFit/>
          </a:bodyPr>
          <a:lstStyle/>
          <a:p>
            <a:r>
              <a:rPr lang="en-US" sz="2800" b="1" dirty="0">
                <a:solidFill>
                  <a:srgbClr val="FF0000"/>
                </a:solidFill>
              </a:rPr>
              <a:t>http://</a:t>
            </a:r>
            <a:r>
              <a:rPr lang="en-US" sz="2800" b="1" dirty="0" err="1">
                <a:solidFill>
                  <a:srgbClr val="FF0000"/>
                </a:solidFill>
              </a:rPr>
              <a:t>bit.do</a:t>
            </a:r>
            <a:r>
              <a:rPr lang="en-US" sz="2800" b="1" dirty="0">
                <a:solidFill>
                  <a:srgbClr val="FF0000"/>
                </a:solidFill>
              </a:rPr>
              <a:t>/ex2aD</a:t>
            </a:r>
          </a:p>
        </p:txBody>
      </p:sp>
      <p:pic>
        <p:nvPicPr>
          <p:cNvPr id="1026" name="Picture 2" descr="R Co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0007" y="4548022"/>
            <a:ext cx="1844566" cy="1844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832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a:stretch/>
        </p:blipFill>
        <p:spPr>
          <a:xfrm>
            <a:off x="168443" y="850456"/>
            <a:ext cx="8758989" cy="3929865"/>
          </a:xfrm>
          <a:prstGeom prst="rect">
            <a:avLst/>
          </a:prstGeom>
          <a:effectLst>
            <a:glow rad="139700">
              <a:schemeClr val="accent4">
                <a:satMod val="175000"/>
                <a:alpha val="40000"/>
              </a:schemeClr>
            </a:glow>
          </a:effectLst>
        </p:spPr>
      </p:pic>
      <p:sp>
        <p:nvSpPr>
          <p:cNvPr id="8" name="TextBox 7"/>
          <p:cNvSpPr txBox="1"/>
          <p:nvPr/>
        </p:nvSpPr>
        <p:spPr>
          <a:xfrm>
            <a:off x="794085" y="5474368"/>
            <a:ext cx="8440821" cy="646331"/>
          </a:xfrm>
          <a:prstGeom prst="rect">
            <a:avLst/>
          </a:prstGeom>
          <a:noFill/>
        </p:spPr>
        <p:txBody>
          <a:bodyPr wrap="square" rtlCol="0">
            <a:spAutoFit/>
          </a:bodyPr>
          <a:lstStyle/>
          <a:p>
            <a:r>
              <a:rPr lang="en-US" dirty="0" smtClean="0"/>
              <a:t>E.g. </a:t>
            </a:r>
            <a:r>
              <a:rPr lang="en-US" dirty="0" err="1" smtClean="0"/>
              <a:t>Elza-ocusert</a:t>
            </a:r>
            <a:r>
              <a:rPr lang="en-US" dirty="0" smtClean="0"/>
              <a:t>: Pilocarpine molecules are then released at a constant rate of 20-40microgram/h for 4to 7 days used for management of glaucoma</a:t>
            </a:r>
            <a:endParaRPr lang="en-US" dirty="0"/>
          </a:p>
        </p:txBody>
      </p:sp>
    </p:spTree>
    <p:extLst>
      <p:ext uri="{BB962C8B-B14F-4D97-AF65-F5344CB8AC3E}">
        <p14:creationId xmlns:p14="http://schemas.microsoft.com/office/powerpoint/2010/main" val="128749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4822" y="0"/>
            <a:ext cx="7691662" cy="707886"/>
          </a:xfrm>
          <a:prstGeom prst="rect">
            <a:avLst/>
          </a:prstGeom>
        </p:spPr>
        <p:txBody>
          <a:bodyPr wrap="square">
            <a:spAutoFit/>
          </a:bodyPr>
          <a:lstStyle/>
          <a:p>
            <a:r>
              <a:rPr lang="en-US" sz="2000" dirty="0">
                <a:solidFill>
                  <a:srgbClr val="000000"/>
                </a:solidFill>
                <a:latin typeface="Calibri" charset="0"/>
              </a:rPr>
              <a:t>The primary approaches in the design of control release </a:t>
            </a:r>
            <a:r>
              <a:rPr lang="en-US" sz="2000" dirty="0" smtClean="0">
                <a:solidFill>
                  <a:srgbClr val="000000"/>
                </a:solidFill>
                <a:latin typeface="Calibri" charset="0"/>
              </a:rPr>
              <a:t>ODDS </a:t>
            </a:r>
          </a:p>
          <a:p>
            <a:endParaRPr lang="en-US" sz="2000" dirty="0">
              <a:solidFill>
                <a:srgbClr val="000000"/>
              </a:solidFill>
              <a:latin typeface="Calibri" charset="0"/>
            </a:endParaRPr>
          </a:p>
        </p:txBody>
      </p:sp>
      <p:sp>
        <p:nvSpPr>
          <p:cNvPr id="5" name="Rectangle 4"/>
          <p:cNvSpPr/>
          <p:nvPr/>
        </p:nvSpPr>
        <p:spPr>
          <a:xfrm>
            <a:off x="481263" y="1126502"/>
            <a:ext cx="7772400" cy="646331"/>
          </a:xfrm>
          <a:prstGeom prst="rect">
            <a:avLst/>
          </a:prstGeom>
        </p:spPr>
        <p:txBody>
          <a:bodyPr wrap="square">
            <a:spAutoFit/>
          </a:bodyPr>
          <a:lstStyle/>
          <a:p>
            <a:r>
              <a:rPr lang="en-US" b="1" dirty="0">
                <a:solidFill>
                  <a:srgbClr val="000000"/>
                </a:solidFill>
                <a:latin typeface="Calibri" charset="0"/>
              </a:rPr>
              <a:t>2. Erodible ophthalmic insert: </a:t>
            </a:r>
            <a:r>
              <a:rPr lang="en-US" dirty="0">
                <a:solidFill>
                  <a:srgbClr val="000000"/>
                </a:solidFill>
                <a:latin typeface="Calibri" charset="0"/>
              </a:rPr>
              <a:t>The marketed devices of erodible drug inserts are </a:t>
            </a:r>
            <a:r>
              <a:rPr lang="en-US" dirty="0" err="1" smtClean="0">
                <a:solidFill>
                  <a:srgbClr val="000000"/>
                </a:solidFill>
                <a:latin typeface="Calibri" charset="0"/>
              </a:rPr>
              <a:t>Lacriserts</a:t>
            </a:r>
            <a:r>
              <a:rPr lang="en-US" dirty="0">
                <a:solidFill>
                  <a:srgbClr val="000000"/>
                </a:solidFill>
                <a:latin typeface="Calibri" charset="0"/>
              </a:rPr>
              <a:t>, SODI, and Minidisc. </a:t>
            </a:r>
            <a:endParaRPr lang="en-US" dirty="0"/>
          </a:p>
        </p:txBody>
      </p:sp>
      <p:pic>
        <p:nvPicPr>
          <p:cNvPr id="6" name="Picture 5"/>
          <p:cNvPicPr>
            <a:picLocks noChangeAspect="1"/>
          </p:cNvPicPr>
          <p:nvPr/>
        </p:nvPicPr>
        <p:blipFill>
          <a:blip r:embed="rId3"/>
          <a:stretch>
            <a:fillRect/>
          </a:stretch>
        </p:blipFill>
        <p:spPr>
          <a:xfrm>
            <a:off x="4596731" y="2659849"/>
            <a:ext cx="4089400" cy="3289300"/>
          </a:xfrm>
          <a:prstGeom prst="rect">
            <a:avLst/>
          </a:prstGeom>
        </p:spPr>
      </p:pic>
      <p:sp>
        <p:nvSpPr>
          <p:cNvPr id="7" name="Rectangle 6"/>
          <p:cNvSpPr/>
          <p:nvPr/>
        </p:nvSpPr>
        <p:spPr>
          <a:xfrm>
            <a:off x="148653" y="2659849"/>
            <a:ext cx="4146621" cy="2862322"/>
          </a:xfrm>
          <a:prstGeom prst="rect">
            <a:avLst/>
          </a:prstGeom>
        </p:spPr>
        <p:txBody>
          <a:bodyPr wrap="square">
            <a:spAutoFit/>
          </a:bodyPr>
          <a:lstStyle/>
          <a:p>
            <a:r>
              <a:rPr lang="en-US" sz="2000" dirty="0" err="1" smtClean="0">
                <a:solidFill>
                  <a:srgbClr val="000000"/>
                </a:solidFill>
                <a:latin typeface="Calibri" charset="0"/>
              </a:rPr>
              <a:t>Lacrisert</a:t>
            </a:r>
            <a:r>
              <a:rPr lang="en-US" sz="2000" dirty="0" smtClean="0">
                <a:solidFill>
                  <a:srgbClr val="000000"/>
                </a:solidFill>
                <a:latin typeface="Calibri" charset="0"/>
              </a:rPr>
              <a:t> </a:t>
            </a:r>
            <a:r>
              <a:rPr lang="en-US" sz="2000" dirty="0">
                <a:solidFill>
                  <a:srgbClr val="000000"/>
                </a:solidFill>
                <a:latin typeface="Calibri" charset="0"/>
              </a:rPr>
              <a:t>is useful in the treatment of keratitis whose symptoms are difficult to treat with artificial tear alone. It is inserted into the inferior fornix where it imbibes water from the conjunctiva and cornea, forms a hydrophilic film which stabilizes the tear film and hydrates and lubricates the </a:t>
            </a:r>
            <a:r>
              <a:rPr lang="en-US" sz="2000" dirty="0" smtClean="0">
                <a:solidFill>
                  <a:srgbClr val="000000"/>
                </a:solidFill>
                <a:latin typeface="Calibri" charset="0"/>
              </a:rPr>
              <a:t>cornea. </a:t>
            </a:r>
            <a:r>
              <a:rPr lang="en-US" sz="2000" dirty="0">
                <a:solidFill>
                  <a:srgbClr val="000000"/>
                </a:solidFill>
                <a:latin typeface="Calibri" charset="0"/>
              </a:rPr>
              <a:t>It dissolves in 24 hours. </a:t>
            </a:r>
            <a:endParaRPr lang="en-US" sz="2000" dirty="0"/>
          </a:p>
        </p:txBody>
      </p:sp>
    </p:spTree>
    <p:extLst>
      <p:ext uri="{BB962C8B-B14F-4D97-AF65-F5344CB8AC3E}">
        <p14:creationId xmlns:p14="http://schemas.microsoft.com/office/powerpoint/2010/main" val="1385200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4822" y="0"/>
            <a:ext cx="7691662" cy="707886"/>
          </a:xfrm>
          <a:prstGeom prst="rect">
            <a:avLst/>
          </a:prstGeom>
        </p:spPr>
        <p:txBody>
          <a:bodyPr wrap="square">
            <a:spAutoFit/>
          </a:bodyPr>
          <a:lstStyle/>
          <a:p>
            <a:r>
              <a:rPr lang="en-US" sz="2000" dirty="0">
                <a:solidFill>
                  <a:srgbClr val="000000"/>
                </a:solidFill>
                <a:latin typeface="Calibri" charset="0"/>
              </a:rPr>
              <a:t>The primary approaches in the design of control release </a:t>
            </a:r>
            <a:r>
              <a:rPr lang="en-US" sz="2000" dirty="0" smtClean="0">
                <a:solidFill>
                  <a:srgbClr val="000000"/>
                </a:solidFill>
                <a:latin typeface="Calibri" charset="0"/>
              </a:rPr>
              <a:t>ODDS </a:t>
            </a:r>
          </a:p>
          <a:p>
            <a:endParaRPr lang="en-US" sz="2000" dirty="0">
              <a:solidFill>
                <a:srgbClr val="000000"/>
              </a:solidFill>
              <a:latin typeface="Calibri" charset="0"/>
            </a:endParaRPr>
          </a:p>
        </p:txBody>
      </p:sp>
      <p:sp>
        <p:nvSpPr>
          <p:cNvPr id="3" name="Rectangle 2"/>
          <p:cNvSpPr/>
          <p:nvPr/>
        </p:nvSpPr>
        <p:spPr>
          <a:xfrm>
            <a:off x="515617" y="707886"/>
            <a:ext cx="8520099" cy="5324535"/>
          </a:xfrm>
          <a:prstGeom prst="rect">
            <a:avLst/>
          </a:prstGeom>
        </p:spPr>
        <p:txBody>
          <a:bodyPr wrap="square">
            <a:spAutoFit/>
          </a:bodyPr>
          <a:lstStyle/>
          <a:p>
            <a:r>
              <a:rPr lang="en-US" sz="2000" b="1" dirty="0"/>
              <a:t>b</a:t>
            </a:r>
            <a:r>
              <a:rPr lang="en-US" sz="2000" b="1" dirty="0" smtClean="0"/>
              <a:t>. SODI: </a:t>
            </a:r>
            <a:r>
              <a:rPr lang="en-US" sz="2000" dirty="0"/>
              <a:t>Soluble Ocular Drug Insert is a small oval wafer developed for cosmonauts who could not use eye drops in weightless conditions</a:t>
            </a:r>
            <a:r>
              <a:rPr lang="en-US" sz="2000" dirty="0" smtClean="0"/>
              <a:t>.</a:t>
            </a:r>
          </a:p>
          <a:p>
            <a:r>
              <a:rPr lang="en-US" sz="2000" dirty="0" smtClean="0"/>
              <a:t>It </a:t>
            </a:r>
            <a:r>
              <a:rPr lang="en-US" sz="2000" dirty="0"/>
              <a:t>is sterile thin film of oval shape made from acrylamide, N-</a:t>
            </a:r>
            <a:r>
              <a:rPr lang="en-US" sz="2000" dirty="0" err="1"/>
              <a:t>vinylpyrrolidone</a:t>
            </a:r>
            <a:r>
              <a:rPr lang="en-US" sz="2000" dirty="0"/>
              <a:t> and </a:t>
            </a:r>
            <a:r>
              <a:rPr lang="en-US" sz="2000" dirty="0" err="1"/>
              <a:t>ethylacrylate</a:t>
            </a:r>
            <a:r>
              <a:rPr lang="en-US" sz="2000" dirty="0"/>
              <a:t> called as </a:t>
            </a:r>
            <a:r>
              <a:rPr lang="en-US" sz="2000" dirty="0" smtClean="0"/>
              <a:t>ABE. </a:t>
            </a:r>
            <a:r>
              <a:rPr lang="en-US" sz="2000" dirty="0"/>
              <a:t>It weighs about 15-16 mg</a:t>
            </a:r>
            <a:r>
              <a:rPr lang="en-US" sz="2000" dirty="0" smtClean="0"/>
              <a:t>. </a:t>
            </a:r>
          </a:p>
          <a:p>
            <a:endParaRPr lang="en-US" sz="2000" dirty="0"/>
          </a:p>
          <a:p>
            <a:r>
              <a:rPr lang="en-US" sz="2000" dirty="0" smtClean="0"/>
              <a:t>It </a:t>
            </a:r>
            <a:r>
              <a:rPr lang="en-US" sz="2000" dirty="0"/>
              <a:t>is used in the treatment of glaucoma and trachoma. </a:t>
            </a:r>
            <a:endParaRPr lang="en-US" sz="2000" dirty="0" smtClean="0"/>
          </a:p>
          <a:p>
            <a:r>
              <a:rPr lang="en-US" sz="2000" dirty="0" smtClean="0"/>
              <a:t>It </a:t>
            </a:r>
            <a:r>
              <a:rPr lang="en-US" sz="2000" dirty="0"/>
              <a:t>is inserted into the inferior cul-de-sac and get wets and softens in 10-15 </a:t>
            </a:r>
            <a:r>
              <a:rPr lang="en-US" sz="2000" dirty="0" smtClean="0"/>
              <a:t>seconds. After </a:t>
            </a:r>
            <a:r>
              <a:rPr lang="en-US" sz="2000" dirty="0"/>
              <a:t>10-15 min the film turns into a viscous polymer mass, after 30-60 minutes it turns into polymer solutions and delivers the drug for about 24hours. </a:t>
            </a:r>
            <a:endParaRPr lang="en-US" sz="2000" dirty="0" smtClean="0"/>
          </a:p>
          <a:p>
            <a:endParaRPr lang="en-US" sz="2000" dirty="0"/>
          </a:p>
          <a:p>
            <a:endParaRPr lang="en-US" sz="2000" dirty="0" smtClean="0"/>
          </a:p>
          <a:p>
            <a:r>
              <a:rPr lang="en-US" sz="2000" b="1" dirty="0"/>
              <a:t>c</a:t>
            </a:r>
            <a:r>
              <a:rPr lang="en-US" sz="2000" b="1" dirty="0" smtClean="0"/>
              <a:t>. Minidisc</a:t>
            </a:r>
            <a:r>
              <a:rPr lang="en-US" sz="2000" b="1" dirty="0"/>
              <a:t>: </a:t>
            </a:r>
            <a:r>
              <a:rPr lang="en-US" sz="2000" dirty="0"/>
              <a:t>The minidisc consists of a contoured disc with a convex front and concave back surface in the contact with the eyeball. It is like a miniature contact lens with a diameter of 4-5mm. The minidisc is made up of silicone based </a:t>
            </a:r>
            <a:r>
              <a:rPr lang="en-US" sz="2000" dirty="0" err="1"/>
              <a:t>prepolymer</a:t>
            </a:r>
            <a:r>
              <a:rPr lang="en-US" sz="2000" dirty="0"/>
              <a:t>-α-</a:t>
            </a:r>
            <a:r>
              <a:rPr lang="en-US" sz="2000" dirty="0" err="1"/>
              <a:t>ψ-bis</a:t>
            </a:r>
            <a:r>
              <a:rPr lang="en-US" sz="2000" dirty="0"/>
              <a:t> (4-methacryloxy) butyl </a:t>
            </a:r>
            <a:r>
              <a:rPr lang="en-US" sz="2000" dirty="0" err="1"/>
              <a:t>polydimethyl</a:t>
            </a:r>
            <a:r>
              <a:rPr lang="en-US" sz="2000" dirty="0"/>
              <a:t> siloxane. Minidisc can be hydrophilic or hydrophobic to permit extend release of both water soluble and insoluble drugs.</a:t>
            </a:r>
          </a:p>
        </p:txBody>
      </p:sp>
    </p:spTree>
    <p:extLst>
      <p:ext uri="{BB962C8B-B14F-4D97-AF65-F5344CB8AC3E}">
        <p14:creationId xmlns:p14="http://schemas.microsoft.com/office/powerpoint/2010/main" val="1024360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3925" y="596570"/>
            <a:ext cx="7760369" cy="6001643"/>
          </a:xfrm>
          <a:prstGeom prst="rect">
            <a:avLst/>
          </a:prstGeom>
        </p:spPr>
        <p:txBody>
          <a:bodyPr wrap="square">
            <a:spAutoFit/>
          </a:bodyPr>
          <a:lstStyle/>
          <a:p>
            <a:r>
              <a:rPr lang="en-US" sz="2400" b="1" dirty="0">
                <a:solidFill>
                  <a:srgbClr val="000000"/>
                </a:solidFill>
                <a:latin typeface="Calibri" charset="0"/>
              </a:rPr>
              <a:t>3. New Ophthalmic Drug Delivery System: </a:t>
            </a:r>
            <a:endParaRPr lang="en-US" sz="2400" dirty="0">
              <a:solidFill>
                <a:srgbClr val="000000"/>
              </a:solidFill>
              <a:latin typeface="Calibri" charset="0"/>
            </a:endParaRPr>
          </a:p>
          <a:p>
            <a:r>
              <a:rPr lang="en-US" sz="2400" dirty="0">
                <a:solidFill>
                  <a:srgbClr val="000000"/>
                </a:solidFill>
                <a:latin typeface="Calibri" charset="0"/>
              </a:rPr>
              <a:t>The New Ophthalmic Drug Delivery System (NODDS) is a method of presenting drugs to the eye within a water soluble drug loaded film. It provides accurate, reproducible dosing in an easily administered preservative free </a:t>
            </a:r>
            <a:r>
              <a:rPr lang="en-US" sz="2400" dirty="0" smtClean="0">
                <a:solidFill>
                  <a:srgbClr val="000000"/>
                </a:solidFill>
                <a:latin typeface="Calibri" charset="0"/>
              </a:rPr>
              <a:t>form.</a:t>
            </a:r>
          </a:p>
          <a:p>
            <a:endParaRPr lang="en-US" sz="2400" dirty="0">
              <a:solidFill>
                <a:srgbClr val="000000"/>
              </a:solidFill>
              <a:latin typeface="Calibri" charset="0"/>
            </a:endParaRPr>
          </a:p>
          <a:p>
            <a:r>
              <a:rPr lang="en-US" sz="2400" b="1" dirty="0"/>
              <a:t>4. Bio adhesive Ophthalmic Drug Inserts: </a:t>
            </a:r>
            <a:r>
              <a:rPr lang="en-US" sz="2400" dirty="0"/>
              <a:t>These are soluble inserts made of synthetic and semi synthetic polymers. They are composed of ternary mixture of </a:t>
            </a:r>
            <a:r>
              <a:rPr lang="en-US" sz="2400" dirty="0" err="1"/>
              <a:t>hydroxypropylcellulose</a:t>
            </a:r>
            <a:r>
              <a:rPr lang="en-US" sz="2400" dirty="0"/>
              <a:t>, </a:t>
            </a:r>
            <a:r>
              <a:rPr lang="en-US" sz="2400" dirty="0" err="1"/>
              <a:t>ethylcellulose</a:t>
            </a:r>
            <a:r>
              <a:rPr lang="en-US" sz="2400" dirty="0"/>
              <a:t> and </a:t>
            </a:r>
            <a:r>
              <a:rPr lang="en-US" sz="2400" dirty="0" err="1"/>
              <a:t>carbomer</a:t>
            </a:r>
            <a:r>
              <a:rPr lang="en-US" sz="2400" dirty="0"/>
              <a:t> (</a:t>
            </a:r>
            <a:r>
              <a:rPr lang="en-US" sz="2400" dirty="0" err="1"/>
              <a:t>Carbapol</a:t>
            </a:r>
            <a:r>
              <a:rPr lang="en-US" sz="2400" dirty="0"/>
              <a:t> </a:t>
            </a:r>
            <a:r>
              <a:rPr lang="en-US" sz="2400" dirty="0" smtClean="0"/>
              <a:t>934P). These </a:t>
            </a:r>
            <a:r>
              <a:rPr lang="en-US" sz="2400" dirty="0"/>
              <a:t>are developed to overcome the drawback of available inserts which are sometimes displaced or expelled by eyeball movements. These are </a:t>
            </a:r>
            <a:r>
              <a:rPr lang="en-US" sz="2400" u="sng" dirty="0">
                <a:solidFill>
                  <a:srgbClr val="0070C0"/>
                </a:solidFill>
              </a:rPr>
              <a:t>rod shaped </a:t>
            </a:r>
            <a:r>
              <a:rPr lang="en-US" sz="2400" dirty="0"/>
              <a:t>inserted obtained by the </a:t>
            </a:r>
            <a:r>
              <a:rPr lang="en-US" sz="2400" dirty="0">
                <a:solidFill>
                  <a:srgbClr val="0070C0"/>
                </a:solidFill>
              </a:rPr>
              <a:t>extrusion</a:t>
            </a:r>
            <a:r>
              <a:rPr lang="en-US" sz="2400" dirty="0"/>
              <a:t> of a dried homogeneous powder mixture composed of the polymeric vehicle and the active compound using a specially designed ram extruder.</a:t>
            </a:r>
          </a:p>
        </p:txBody>
      </p:sp>
    </p:spTree>
    <p:extLst>
      <p:ext uri="{BB962C8B-B14F-4D97-AF65-F5344CB8AC3E}">
        <p14:creationId xmlns:p14="http://schemas.microsoft.com/office/powerpoint/2010/main" val="609991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7025" y="765828"/>
            <a:ext cx="8258218" cy="3693319"/>
          </a:xfrm>
          <a:prstGeom prst="rect">
            <a:avLst/>
          </a:prstGeom>
        </p:spPr>
        <p:txBody>
          <a:bodyPr wrap="square">
            <a:spAutoFit/>
          </a:bodyPr>
          <a:lstStyle/>
          <a:p>
            <a:r>
              <a:rPr lang="en-US" b="1" dirty="0">
                <a:solidFill>
                  <a:srgbClr val="000000"/>
                </a:solidFill>
                <a:latin typeface="Calibri" charset="0"/>
              </a:rPr>
              <a:t>F. Corneal collagen </a:t>
            </a:r>
            <a:r>
              <a:rPr lang="en-US" b="1" dirty="0" smtClean="0">
                <a:solidFill>
                  <a:srgbClr val="000000"/>
                </a:solidFill>
                <a:latin typeface="Calibri" charset="0"/>
              </a:rPr>
              <a:t>shields:</a:t>
            </a:r>
          </a:p>
          <a:p>
            <a:r>
              <a:rPr lang="en-US" dirty="0"/>
              <a:t>Collagen is a structural protein than can be applied safely to the body for medical purpose. The creation of collagen shield has provided a means to promote wound healing and perhaps more importantly to deliver a variety of modifications to the cornea and other ocular tissues. The preparation of collagen shields includes extraction of the collagen and </a:t>
            </a:r>
            <a:r>
              <a:rPr lang="en-US" dirty="0" err="1"/>
              <a:t>moulding</a:t>
            </a:r>
            <a:r>
              <a:rPr lang="en-US" dirty="0"/>
              <a:t> of collagen into a contact lens configuration. The shields are 14.5 mm in diameter with a 9 mm base curve and thickness of 0.15-0.19 mm. The shields are </a:t>
            </a:r>
            <a:r>
              <a:rPr lang="en-US" dirty="0">
                <a:solidFill>
                  <a:srgbClr val="FF0000"/>
                </a:solidFill>
              </a:rPr>
              <a:t>sterilized by gamma irradiation </a:t>
            </a:r>
            <a:r>
              <a:rPr lang="en-US" dirty="0"/>
              <a:t>then dehydrated and individually packaged for storage. Drugs can be incorporated into collagen matrix during manufacture absorbed into the shields in the eye. As the shield dissolves the drug is released gradually in the tear film and into the aqueous </a:t>
            </a:r>
            <a:r>
              <a:rPr lang="en-US" dirty="0" smtClean="0"/>
              <a:t>humor.  The </a:t>
            </a:r>
            <a:r>
              <a:rPr lang="en-US" dirty="0"/>
              <a:t>simplicity of use and the convenience afforded by shields make them an attractive delivery device.</a:t>
            </a:r>
            <a:r>
              <a:rPr lang="en-US" b="1" dirty="0" smtClean="0">
                <a:solidFill>
                  <a:srgbClr val="000000"/>
                </a:solidFill>
                <a:latin typeface="Calibri" charset="0"/>
              </a:rPr>
              <a:t> </a:t>
            </a:r>
            <a:endParaRPr lang="en-US" dirty="0"/>
          </a:p>
        </p:txBody>
      </p:sp>
      <p:sp>
        <p:nvSpPr>
          <p:cNvPr id="3" name="Rectangle 2"/>
          <p:cNvSpPr/>
          <p:nvPr/>
        </p:nvSpPr>
        <p:spPr>
          <a:xfrm>
            <a:off x="597025" y="4765647"/>
            <a:ext cx="4299828" cy="1754326"/>
          </a:xfrm>
          <a:prstGeom prst="rect">
            <a:avLst/>
          </a:prstGeom>
        </p:spPr>
        <p:txBody>
          <a:bodyPr wrap="square">
            <a:spAutoFit/>
          </a:bodyPr>
          <a:lstStyle/>
          <a:p>
            <a:r>
              <a:rPr lang="en-US" b="1" dirty="0">
                <a:solidFill>
                  <a:srgbClr val="000000"/>
                </a:solidFill>
                <a:latin typeface="Calibri" charset="0"/>
              </a:rPr>
              <a:t>G. Implants </a:t>
            </a:r>
            <a:r>
              <a:rPr lang="en-US" dirty="0">
                <a:solidFill>
                  <a:srgbClr val="000000"/>
                </a:solidFill>
                <a:latin typeface="Calibri" charset="0"/>
              </a:rPr>
              <a:t>Scleral and </a:t>
            </a:r>
            <a:r>
              <a:rPr lang="en-US" dirty="0" err="1">
                <a:solidFill>
                  <a:srgbClr val="000000"/>
                </a:solidFill>
                <a:latin typeface="Calibri" charset="0"/>
              </a:rPr>
              <a:t>vitreal</a:t>
            </a:r>
            <a:r>
              <a:rPr lang="en-US" dirty="0">
                <a:solidFill>
                  <a:srgbClr val="000000"/>
                </a:solidFill>
                <a:latin typeface="Calibri" charset="0"/>
              </a:rPr>
              <a:t> implants are developed for treatment of </a:t>
            </a:r>
            <a:r>
              <a:rPr lang="en-US" dirty="0" err="1">
                <a:solidFill>
                  <a:srgbClr val="000000"/>
                </a:solidFill>
                <a:latin typeface="Calibri" charset="0"/>
              </a:rPr>
              <a:t>endophthalmitis</a:t>
            </a:r>
            <a:r>
              <a:rPr lang="en-US" dirty="0">
                <a:solidFill>
                  <a:srgbClr val="000000"/>
                </a:solidFill>
                <a:latin typeface="Calibri" charset="0"/>
              </a:rPr>
              <a:t>. Implants made from </a:t>
            </a:r>
            <a:r>
              <a:rPr lang="en-US" dirty="0">
                <a:solidFill>
                  <a:srgbClr val="FF0000"/>
                </a:solidFill>
                <a:latin typeface="Calibri" charset="0"/>
              </a:rPr>
              <a:t>poly </a:t>
            </a:r>
            <a:r>
              <a:rPr lang="en-US" dirty="0" err="1">
                <a:solidFill>
                  <a:srgbClr val="FF0000"/>
                </a:solidFill>
                <a:latin typeface="Calibri" charset="0"/>
              </a:rPr>
              <a:t>lactide</a:t>
            </a:r>
            <a:r>
              <a:rPr lang="en-US" dirty="0">
                <a:solidFill>
                  <a:srgbClr val="FF0000"/>
                </a:solidFill>
                <a:latin typeface="Calibri" charset="0"/>
              </a:rPr>
              <a:t>/</a:t>
            </a:r>
            <a:r>
              <a:rPr lang="en-US" dirty="0" err="1">
                <a:solidFill>
                  <a:srgbClr val="FF0000"/>
                </a:solidFill>
                <a:latin typeface="Calibri" charset="0"/>
              </a:rPr>
              <a:t>glycolide</a:t>
            </a:r>
            <a:r>
              <a:rPr lang="en-US" dirty="0">
                <a:solidFill>
                  <a:srgbClr val="000000"/>
                </a:solidFill>
                <a:latin typeface="Calibri" charset="0"/>
              </a:rPr>
              <a:t> polymers can result in drug release over 5-6 month period without the need for replacement. It is shown </a:t>
            </a:r>
            <a:endParaRPr lang="en-US" dirty="0"/>
          </a:p>
        </p:txBody>
      </p:sp>
      <p:pic>
        <p:nvPicPr>
          <p:cNvPr id="4" name="Picture 3"/>
          <p:cNvPicPr>
            <a:picLocks noChangeAspect="1"/>
          </p:cNvPicPr>
          <p:nvPr/>
        </p:nvPicPr>
        <p:blipFill>
          <a:blip r:embed="rId2"/>
          <a:stretch>
            <a:fillRect/>
          </a:stretch>
        </p:blipFill>
        <p:spPr>
          <a:xfrm>
            <a:off x="4965700" y="4477040"/>
            <a:ext cx="3263900" cy="2380960"/>
          </a:xfrm>
          <a:prstGeom prst="rect">
            <a:avLst/>
          </a:prstGeom>
        </p:spPr>
      </p:pic>
    </p:spTree>
    <p:extLst>
      <p:ext uri="{BB962C8B-B14F-4D97-AF65-F5344CB8AC3E}">
        <p14:creationId xmlns:p14="http://schemas.microsoft.com/office/powerpoint/2010/main" val="44629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2129727"/>
            <a:ext cx="9144000" cy="2598545"/>
          </a:xfrm>
          <a:prstGeom prst="rect">
            <a:avLst/>
          </a:prstGeom>
        </p:spPr>
      </p:pic>
    </p:spTree>
    <p:extLst>
      <p:ext uri="{BB962C8B-B14F-4D97-AF65-F5344CB8AC3E}">
        <p14:creationId xmlns:p14="http://schemas.microsoft.com/office/powerpoint/2010/main" val="623995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12751796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heme/theme1.xml><?xml version="1.0" encoding="utf-8"?>
<a:theme xmlns:a="http://schemas.openxmlformats.org/drawingml/2006/main" name="College of pharma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Presentation9</Template>
  <TotalTime>3372</TotalTime>
  <Words>659</Words>
  <Application>Microsoft Macintosh PowerPoint</Application>
  <PresentationFormat>On-screen Show (4:3)</PresentationFormat>
  <Paragraphs>28</Paragraphs>
  <Slides>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ＭＳ Ｐゴシック</vt:lpstr>
      <vt:lpstr>Arial</vt:lpstr>
      <vt:lpstr>College of pharmacy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Dr. Mohammed Sabbar</cp:lastModifiedBy>
  <cp:revision>53</cp:revision>
  <dcterms:created xsi:type="dcterms:W3CDTF">2016-10-04T16:54:09Z</dcterms:created>
  <dcterms:modified xsi:type="dcterms:W3CDTF">2018-12-28T21:36:35Z</dcterms:modified>
</cp:coreProperties>
</file>